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8" r:id="rId4"/>
    <p:sldId id="267" r:id="rId5"/>
    <p:sldId id="263" r:id="rId6"/>
    <p:sldId id="272" r:id="rId7"/>
    <p:sldId id="257" r:id="rId8"/>
    <p:sldId id="816" r:id="rId9"/>
    <p:sldId id="260" r:id="rId10"/>
    <p:sldId id="274" r:id="rId11"/>
    <p:sldId id="261" r:id="rId12"/>
    <p:sldId id="266" r:id="rId13"/>
    <p:sldId id="819" r:id="rId14"/>
    <p:sldId id="828" r:id="rId15"/>
    <p:sldId id="829" r:id="rId16"/>
    <p:sldId id="823" r:id="rId17"/>
    <p:sldId id="820" r:id="rId18"/>
    <p:sldId id="821" r:id="rId19"/>
    <p:sldId id="835" r:id="rId20"/>
    <p:sldId id="822" r:id="rId21"/>
    <p:sldId id="824" r:id="rId22"/>
    <p:sldId id="825" r:id="rId23"/>
    <p:sldId id="826" r:id="rId24"/>
    <p:sldId id="827" r:id="rId25"/>
    <p:sldId id="830" r:id="rId26"/>
    <p:sldId id="831" r:id="rId27"/>
    <p:sldId id="832" r:id="rId28"/>
    <p:sldId id="814" r:id="rId29"/>
    <p:sldId id="291" r:id="rId30"/>
    <p:sldId id="311" r:id="rId31"/>
    <p:sldId id="813" r:id="rId32"/>
    <p:sldId id="330" r:id="rId33"/>
    <p:sldId id="815" r:id="rId34"/>
    <p:sldId id="808" r:id="rId35"/>
    <p:sldId id="809" r:id="rId36"/>
    <p:sldId id="811" r:id="rId37"/>
    <p:sldId id="817" r:id="rId38"/>
    <p:sldId id="324" r:id="rId39"/>
    <p:sldId id="316" r:id="rId40"/>
    <p:sldId id="317" r:id="rId41"/>
    <p:sldId id="318" r:id="rId42"/>
    <p:sldId id="833" r:id="rId43"/>
    <p:sldId id="834" r:id="rId44"/>
    <p:sldId id="818" r:id="rId4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/>
    <p:restoredTop sz="96327"/>
  </p:normalViewPr>
  <p:slideViewPr>
    <p:cSldViewPr snapToGrid="0">
      <p:cViewPr varScale="1">
        <p:scale>
          <a:sx n="86" d="100"/>
          <a:sy n="86" d="100"/>
        </p:scale>
        <p:origin x="5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4901-2FA8-E2E2-F620-C363FE27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889BF-33B2-C5A4-8ED3-E8A8E5871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FA1D0-85B7-D2BA-7D36-E76ED24B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8298E-323B-3D6F-F223-BE92BA7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C3B1-63D1-19E2-BF04-D590703F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04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2A2A-7612-D61C-C8B5-746E784E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6E8DF-68BD-7B79-35F9-14C82652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679B-138F-36A8-CA58-1D257F02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C5D86-D82F-C4AE-9113-40AE767F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51FD-DC6A-227D-E3FF-4592FB62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031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EC2BB-1C3B-50FF-0C42-DA3366A6C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E1236-01A2-A880-7F69-37653A972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F6C77-8450-F117-E813-582D03AD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3B10E-F569-4EBC-E0E6-3584338F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817C-9969-7676-2D48-52B794F9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588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DF85-72EF-C950-1FB3-64AA110C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A7E-B6D6-BD1A-78B4-B61B16197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78379-F7EE-82C2-6ACA-9E6C216D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1B07-EA7A-22E9-2BE4-EBDE4DD2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48416-0823-2667-F1B7-FB31AF19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21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C490-138C-5173-CE4A-BF57989E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F8F5-1F3A-735D-135B-724B4F7B2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FF85-69B0-59BF-1B25-1E6F1AD9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2E31-FBC7-C50D-CAE7-0721C47C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4F4E-6216-3496-971A-4BB66F51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384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ABDB-FF43-0C8A-411B-76E19FC8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187D-F535-85FF-B9F2-9C5E513CD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C50B9-4B39-CBF5-FD5C-A2EDD214D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7BDC-394E-0E5D-5180-2A5BF05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4DB4E-3A30-9313-93E1-DB647817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939F-49B3-EC31-E1E1-D0554F48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1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F2A5-6456-5D04-248B-E9E092BC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95C73-AC6D-E928-EA4D-3CF06ABE8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B6FBB-3661-0233-79CB-271C68CFF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911CF-2DDB-2972-1B84-DF736BE0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C4EAB-25DF-8919-2082-A036FDCF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82D74-C4C6-FF11-BEFA-04019671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DEEAA-6F2D-E9FC-317C-550304C9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83BF5-4B56-4F70-17D3-7E62303F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240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FA05-2DEC-2C03-66B6-B75D129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A6679-F363-0664-7B94-04312695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5E028-D1B9-451B-486B-47EA0ADA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6E956-E8AC-BA6A-D9D8-504C0909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804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120CE-844D-714D-C3D8-C9A4E4E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48A25-8C9B-16F8-CC80-41AE9474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9894-5756-758D-2729-873FE018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052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6A1-8336-DC0D-3E0E-ABDD679C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9E45-92C4-D83D-F319-B2078773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91D41-F5EF-EA28-FD51-2E451CEC8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3C1BE-746C-CF99-93E1-5FEA38B1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6F308-123F-59DB-1580-1B5B9CA5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8B7AD-D81F-240F-379F-C432B458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357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DB10-F956-DF7D-EA53-E6BB57AB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0ED3F-C356-FCEB-C7AD-2C56C188E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304AC-F5AF-4FB2-D425-8BFDC9488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F1223-9DC0-3734-33A5-2BC0D910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3F138-770E-398D-75D0-73BF06D8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C8DE5-5CB3-DECA-DDDF-EC74867A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908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D32D9-329F-7136-A974-E2A6D54E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CF9AB-AC35-805F-F64F-4449E692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8C491-000E-2C96-FEC7-18092E6D8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42E0-A4F6-554F-B4E0-BB851E0A2671}" type="datetimeFigureOut">
              <a:rPr lang="en-CH" smtClean="0"/>
              <a:t>05/22/2024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9A6BB-A8C4-6297-3062-FEE001FC0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H" dirty="0"/>
              <a:t>Computer Vision – Dr. Umberto Michelucci – umberto.michelucci@hslu.ch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87C79-24C2-85B3-823D-2004DD14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  <p:pic>
        <p:nvPicPr>
          <p:cNvPr id="7" name="Picture 2" descr="Download HSLU Hochschule Luzern 2022 Logo PNG and Vector (PDF, SVG, Ai,  EPS) Free">
            <a:extLst>
              <a:ext uri="{FF2B5EF4-FFF2-40B4-BE49-F238E27FC236}">
                <a16:creationId xmlns:a16="http://schemas.microsoft.com/office/drawing/2014/main" id="{038D2F06-2712-80A6-7238-BBE1E864A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7" b="32797"/>
          <a:stretch/>
        </p:blipFill>
        <p:spPr bwMode="auto">
          <a:xfrm>
            <a:off x="9939130" y="0"/>
            <a:ext cx="2252870" cy="5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2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" TargetMode="External"/><Relationship Id="rId7" Type="http://schemas.openxmlformats.org/officeDocument/2006/relationships/hyperlink" Target="https://www.tensorflow.org/api_docs/python/tf/image" TargetMode="External"/><Relationship Id="rId2" Type="http://schemas.openxmlformats.org/officeDocument/2006/relationships/hyperlink" Target="https://pillow.readthedocs.io/en/stab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hotas.readthedocs.io/en/latest/" TargetMode="External"/><Relationship Id="rId5" Type="http://schemas.openxmlformats.org/officeDocument/2006/relationships/hyperlink" Target="https://scipy.org/" TargetMode="External"/><Relationship Id="rId4" Type="http://schemas.openxmlformats.org/officeDocument/2006/relationships/hyperlink" Target="https://scikit-image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tosa.io/ev/image-kernel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omax.github.io/bezierinf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nford.edu/~shervine/teaching/cs-230/cheatsheet-convolutional-neural-networks#layer" TargetMode="External"/><Relationship Id="rId4" Type="http://schemas.openxmlformats.org/officeDocument/2006/relationships/hyperlink" Target="https://d2l.ai/chapter_convolutional-neural-networks/conv-layer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lreview.com/a-guide-to-receptive-field-arithmetic-for-convolutional-neural-networks-e0f514068807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stable/api/_as_gen/matplotlib.pyplot.savefig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Digital Image Formats: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An Introduction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Dr. Umberto Michelucci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, 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17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87CE-0399-F71A-A041-47986E55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24544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Colors and Resolution in Deep Learning: some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BB1D-6AB7-A3BD-E387-F43C9A43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160" y="2141537"/>
            <a:ext cx="9869680" cy="3695241"/>
          </a:xfrm>
        </p:spPr>
        <p:txBody>
          <a:bodyPr/>
          <a:lstStyle/>
          <a:p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Colors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may contain information and thus increase deep learning model performance.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This is not always obvious and needs to be </a:t>
            </a: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optimal resolution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needs also to be tested. Large resolution will lead to very slow training. 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Almost all </a:t>
            </a: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pre-trained models expected specific resolution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, so resizing is often needed.</a:t>
            </a:r>
          </a:p>
        </p:txBody>
      </p:sp>
    </p:spTree>
    <p:extLst>
      <p:ext uri="{BB962C8B-B14F-4D97-AF65-F5344CB8AC3E}">
        <p14:creationId xmlns:p14="http://schemas.microsoft.com/office/powerpoint/2010/main" val="372394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B958-6CE8-BEC1-2314-9EA8F0C1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2641186"/>
            <a:ext cx="10515600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Code Discussion</a:t>
            </a:r>
          </a:p>
        </p:txBody>
      </p:sp>
    </p:spTree>
    <p:extLst>
      <p:ext uri="{BB962C8B-B14F-4D97-AF65-F5344CB8AC3E}">
        <p14:creationId xmlns:p14="http://schemas.microsoft.com/office/powerpoint/2010/main" val="1722880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7115-DA63-16B2-889D-A3C151F9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Python libraries for 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27227-B60B-37AD-36C6-14264C648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Pillow/PIL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https://pillow.readthedocs.io/en/stable/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https://opencv.org/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Scikit-Image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https://scikit-image.org/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Scipy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(it does offer some machine learning algorithms, as face detection) 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https://scipy.org/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Mahotas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https://mahotas.readthedocs.io/en/latest/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https://www.tensorflow.org/api_docs/python/tf/image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023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CNN Basics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Dr. Umberto Michelucci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, 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61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9A474E5-659F-5426-1D9D-DC9E7D61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23" y="871537"/>
            <a:ext cx="8896350" cy="51149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00ABE2-D7A5-FE83-C772-3A422DA0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85" y="2201662"/>
            <a:ext cx="5837201" cy="32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5BFBDDE-6CA6-83BA-2580-6B71538C4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49" y="2348606"/>
            <a:ext cx="8401050" cy="43624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7D3536-AABB-B859-64BB-0912C0FC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01" y="495300"/>
            <a:ext cx="9810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7361203-403A-070C-99F8-EDE635B4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83" y="632950"/>
            <a:ext cx="81819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1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202CE15-3E89-9436-A3C1-26D4A766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1" y="491787"/>
            <a:ext cx="8658225" cy="54483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304D22F-F898-341C-D93D-ADED07E661B9}"/>
              </a:ext>
            </a:extLst>
          </p:cNvPr>
          <p:cNvSpPr txBox="1"/>
          <p:nvPr/>
        </p:nvSpPr>
        <p:spPr>
          <a:xfrm>
            <a:off x="1322773" y="6152225"/>
            <a:ext cx="409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linkClick r:id="rId3"/>
              </a:rPr>
              <a:t>https://setosa.io/ev/image-kernels/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654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9FEBAD4-7BF3-4D7C-5F54-50C52704E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23" y="511714"/>
            <a:ext cx="86487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7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Diagramm, Plan, Quadrat enthält.&#10;&#10;Automatisch generierte Beschreibung">
            <a:extLst>
              <a:ext uri="{FF2B5EF4-FFF2-40B4-BE49-F238E27FC236}">
                <a16:creationId xmlns:a16="http://schemas.microsoft.com/office/drawing/2014/main" id="{FACDD600-2C9D-BAB2-AC6D-70137737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235868"/>
            <a:ext cx="9791700" cy="550783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B4B054-AD10-D5FB-769F-6B8D6CB3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359568"/>
            <a:ext cx="3543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BC19-0796-69FC-1223-4CB17296C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Raster and Vector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B1735-E000-5886-152E-5AE7A29DC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908" y="1775930"/>
            <a:ext cx="987618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Raster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Image made of pixels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esolution dependent (cannot be scaled up or down without loss of quality)</a:t>
            </a:r>
          </a:p>
          <a:p>
            <a:pPr marL="0" indent="0">
              <a:buNone/>
            </a:pP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Vector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ade of lines and curves drawn with mathematical equations (Bezier curves for example, see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https://pomax.github.io/bezierinfo/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Not resolution related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Can be resized without loss of quality</a:t>
            </a:r>
          </a:p>
          <a:p>
            <a:pPr lvl="1"/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</a:rPr>
              <a:t>In Deep Learning we work with Raster images.</a:t>
            </a:r>
          </a:p>
        </p:txBody>
      </p:sp>
    </p:spTree>
    <p:extLst>
      <p:ext uri="{BB962C8B-B14F-4D97-AF65-F5344CB8AC3E}">
        <p14:creationId xmlns:p14="http://schemas.microsoft.com/office/powerpoint/2010/main" val="243498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968E7B6-2065-1645-82F9-16EFE3ABD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8" y="790575"/>
            <a:ext cx="99726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15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C32EC2-785C-BAF8-06F9-1001D63C5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74" y="430937"/>
            <a:ext cx="8801100" cy="5410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5410C8-4F78-5474-CDD1-8651CA4EFC76}"/>
              </a:ext>
            </a:extLst>
          </p:cNvPr>
          <p:cNvSpPr txBox="1"/>
          <p:nvPr/>
        </p:nvSpPr>
        <p:spPr>
          <a:xfrm>
            <a:off x="6096000" y="2290438"/>
            <a:ext cx="50425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linkClick r:id="rId3"/>
              </a:rPr>
              <a:t>https://github.com/vdumoulin/conv_arithmetic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>
                <a:hlinkClick r:id="rId4"/>
              </a:rPr>
              <a:t>https://d2l.ai/chapter_convolutional-neural-networks/conv-layer.html</a:t>
            </a:r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>
                <a:hlinkClick r:id="rId5"/>
              </a:rPr>
              <a:t>https://stanford.edu/~shervine/teaching/cs-230/cheatsheet-convolutional-neural-networks#layer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303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7D39965-62F4-9ACA-8AE7-80AFA1935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00" y="669801"/>
            <a:ext cx="95916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4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F2D37FA-CD8F-C9D5-7E02-2BC03E27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0" y="490537"/>
            <a:ext cx="97345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26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reenshot, Schrift, Algebra enthält.&#10;&#10;Automatisch generierte Beschreibung">
            <a:extLst>
              <a:ext uri="{FF2B5EF4-FFF2-40B4-BE49-F238E27FC236}">
                <a16:creationId xmlns:a16="http://schemas.microsoft.com/office/drawing/2014/main" id="{DB66939E-890A-AA9A-B86E-CD1EC99A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6" y="560815"/>
            <a:ext cx="9385919" cy="573636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5F453CC-92C9-228F-E8DE-3DB49B740416}"/>
              </a:ext>
            </a:extLst>
          </p:cNvPr>
          <p:cNvSpPr txBox="1"/>
          <p:nvPr/>
        </p:nvSpPr>
        <p:spPr>
          <a:xfrm>
            <a:off x="1364202" y="4156969"/>
            <a:ext cx="6374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linkClick r:id="rId3"/>
              </a:rPr>
              <a:t>https://blog.mlreview.com/a-guide-to-receptive-field-arithmetic-for-convolutional-neural-networks-e0f514068807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152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25FCD7D-B1CC-2162-D86A-4DC87119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08" y="603357"/>
            <a:ext cx="94773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E330F4E-C66F-B41B-D925-68FB5A3B4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67" y="286864"/>
            <a:ext cx="92011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5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B958-6CE8-BEC1-2314-9EA8F0C1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2641186"/>
            <a:ext cx="10515600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Code Discussion</a:t>
            </a:r>
          </a:p>
        </p:txBody>
      </p:sp>
    </p:spTree>
    <p:extLst>
      <p:ext uri="{BB962C8B-B14F-4D97-AF65-F5344CB8AC3E}">
        <p14:creationId xmlns:p14="http://schemas.microsoft.com/office/powerpoint/2010/main" val="217903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Image Classification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Dr. Umberto Michelucci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, 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098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284" y="219721"/>
            <a:ext cx="10515600" cy="1325563"/>
          </a:xfrm>
        </p:spPr>
        <p:txBody>
          <a:bodyPr/>
          <a:lstStyle/>
          <a:p>
            <a:r>
              <a:rPr lang="en-CH"/>
              <a:t>Confusion Matrix (binary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(TRUE POSITIVES, TP)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(FALSE NEGATIVES, FN)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(FALSE POSITIVES, FP)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(TRUE NEGATIVES, TN)</a:t>
            </a:r>
            <a:endParaRPr lang="en-CH">
              <a:solidFill>
                <a:schemeClr val="tx1"/>
              </a:solidFill>
              <a:latin typeface="Franklin Gothic Book" panose="020B0503020102020204" pitchFamily="34" charset="0"/>
            </a:endParaRPr>
          </a:p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92A51-FE2E-0347-AE8B-904CD442CD30}"/>
              </a:ext>
            </a:extLst>
          </p:cNvPr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u="sng">
                <a:latin typeface="Franklin Gothic Book" panose="020B0503020102020204" pitchFamily="34" charset="0"/>
              </a:rPr>
              <a:t>In the case of the perfect classifier:</a:t>
            </a:r>
          </a:p>
          <a:p>
            <a:r>
              <a:rPr lang="en-GB">
                <a:latin typeface="Franklin Gothic Book" panose="020B0503020102020204" pitchFamily="34" charset="0"/>
              </a:rPr>
              <a:t>FN = 0 and FP = 0 </a:t>
            </a:r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C318B0-C1F2-6248-B8BF-0D152B08E364}"/>
              </a:ext>
            </a:extLst>
          </p:cNvPr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C160ED-9E12-ED44-A9B3-6FE034F0D963}"/>
              </a:ext>
            </a:extLst>
          </p:cNvPr>
          <p:cNvCxnSpPr>
            <a:cxnSpLocks/>
          </p:cNvCxnSpPr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8409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89"/>
    </mc:Choice>
    <mc:Fallback xmlns="">
      <p:transition spd="slow" advTm="180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052-3367-873C-A200-CBDB8BCB1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Raster image – an example</a:t>
            </a:r>
          </a:p>
        </p:txBody>
      </p:sp>
      <p:pic>
        <p:nvPicPr>
          <p:cNvPr id="5" name="Picture 4" descr="A person with a black hat and a black hat&#10;&#10;Description automatically generated">
            <a:extLst>
              <a:ext uri="{FF2B5EF4-FFF2-40B4-BE49-F238E27FC236}">
                <a16:creationId xmlns:a16="http://schemas.microsoft.com/office/drawing/2014/main" id="{802FDB5F-55E5-3E3A-B8F5-52984E58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01799"/>
            <a:ext cx="10439400" cy="46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08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FA55-7B73-B049-980D-91C3989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52" y="0"/>
            <a:ext cx="10515600" cy="995842"/>
          </a:xfrm>
        </p:spPr>
        <p:txBody>
          <a:bodyPr/>
          <a:lstStyle/>
          <a:p>
            <a:r>
              <a:rPr lang="en-GB"/>
              <a:t>Summary – confusion matrix</a:t>
            </a:r>
            <a:endParaRPr lang="en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ABC1E0-3441-364D-BC17-29D3B444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1"/>
            <a:ext cx="12192000" cy="564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1"/>
    </mc:Choice>
    <mc:Fallback xmlns="">
      <p:transition spd="slow" advTm="4094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9805-958D-A040-A9A4-72BB339BB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3C4E-A56F-3F75-08D0-7AB021D31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All the previos metrics can be used in any segmentation task. You treat each pixel as correctly classified or wrongly classified </a:t>
            </a:r>
            <a:r>
              <a:rPr lang="en-CH" dirty="0">
                <a:sym typeface="Wingdings" pitchFamily="2" charset="2"/>
              </a:rPr>
              <a:t> So you are dealing with a binary classification problem</a:t>
            </a:r>
          </a:p>
          <a:p>
            <a:endParaRPr lang="en-CH" dirty="0">
              <a:sym typeface="Wingdings" pitchFamily="2" charset="2"/>
            </a:endParaRPr>
          </a:p>
          <a:p>
            <a:r>
              <a:rPr lang="en-CH" dirty="0">
                <a:sym typeface="Wingdings" pitchFamily="2" charset="2"/>
              </a:rPr>
              <a:t>But you must be careful when the portion of the image to be segmented is very small. You will easily get high accuracy but the segmentation could be very poor.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25315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EBCB4-2998-8E4D-96EC-830CBA280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64" y="72475"/>
            <a:ext cx="11647206" cy="690059"/>
          </a:xfrm>
        </p:spPr>
        <p:txBody>
          <a:bodyPr>
            <a:normAutofit fontScale="90000"/>
          </a:bodyPr>
          <a:lstStyle/>
          <a:p>
            <a:r>
              <a:rPr lang="en-CH"/>
              <a:t>Confusion Matrix (Multi-class classification)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C2C12-94A9-E440-A275-E6ADF12297A0}"/>
              </a:ext>
            </a:extLst>
          </p:cNvPr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0
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BEDD6-3BCB-4440-ACB2-A6E9AABDAC09}"/>
              </a:ext>
            </a:extLst>
          </p:cNvPr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0
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966B3F-D6F7-FD4B-BFFC-A09607C8D02D}"/>
              </a:ext>
            </a:extLst>
          </p:cNvPr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0 and that have a true class of 1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0553-FD07-9642-B919-CD800EABBBB2}"/>
              </a:ext>
            </a:extLst>
          </p:cNvPr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1 and that have a true class of 1
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DE0AF-9873-7C41-8C27-52CA3C432FC9}"/>
              </a:ext>
            </a:extLst>
          </p:cNvPr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CE0C3-D2A4-3145-B331-E157B57769C9}"/>
              </a:ext>
            </a:extLst>
          </p:cNvPr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0D819-4EC7-644D-A001-DB2F4CBF6365}"/>
              </a:ext>
            </a:extLst>
          </p:cNvPr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88D1E-E945-9B4A-A5AD-FAEE2CD84C4B}"/>
              </a:ext>
            </a:extLst>
          </p:cNvPr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True Label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15C0E3-FDA6-D243-87F9-B73D71B2111D}"/>
              </a:ext>
            </a:extLst>
          </p:cNvPr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Franklin Gothic Book" panose="020B0503020102020204" pitchFamily="34" charset="0"/>
              </a:rPr>
              <a:t>Number of inputs classified as 2 and that have a true class of 0
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32C8D-20BF-1D4C-B9B6-25460DA0152E}"/>
              </a:ext>
            </a:extLst>
          </p:cNvPr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latin typeface="Franklin Gothic Book" panose="020B0503020102020204" pitchFamily="34" charset="0"/>
              </a:rPr>
              <a:t>Predicted Label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A25C5-69CA-D84E-B5E8-3E81AF87FD19}"/>
              </a:ext>
            </a:extLst>
          </p:cNvPr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95437-6128-1E4F-AF3C-CBC2F3663C07}"/>
              </a:ext>
            </a:extLst>
          </p:cNvPr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45E6B-0372-0841-B94B-27C9C34D2C57}"/>
              </a:ext>
            </a:extLst>
          </p:cNvPr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5329E-FBDC-BE47-AF4B-19B0621CC5D8}"/>
              </a:ext>
            </a:extLst>
          </p:cNvPr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FF793-3BAD-B745-B79C-8500A9088888}"/>
              </a:ext>
            </a:extLst>
          </p:cNvPr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3200">
                <a:latin typeface="Franklin Gothic Book" panose="020B0503020102020204" pitchFamily="34" charset="0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8A7C0-3E6C-F149-9E86-13A338E0F6E1}"/>
              </a:ext>
            </a:extLst>
          </p:cNvPr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>
                <a:latin typeface="Franklin Gothic Book" panose="020B0503020102020204" pitchFamily="34" charset="0"/>
              </a:rPr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21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0"/>
    </mc:Choice>
    <mc:Fallback xmlns="">
      <p:transition spd="slow" advTm="3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Image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Localization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Dr. Umberto Michelucci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, 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20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232C-2C8D-0177-D707-0187EA15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31" y="124494"/>
            <a:ext cx="10515600" cy="645528"/>
          </a:xfrm>
        </p:spPr>
        <p:txBody>
          <a:bodyPr>
            <a:normAutofit fontScale="90000"/>
          </a:bodyPr>
          <a:lstStyle/>
          <a:p>
            <a:r>
              <a:rPr lang="en-CH" dirty="0"/>
              <a:t>Intersection Over Union (IoU)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3C0A7-1105-43DE-E952-5A263F2EC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446"/>
            <a:ext cx="10515600" cy="4351338"/>
          </a:xfrm>
        </p:spPr>
        <p:txBody>
          <a:bodyPr/>
          <a:lstStyle/>
          <a:p>
            <a:r>
              <a:rPr lang="en-GB" dirty="0"/>
              <a:t>Intersection over union is actually a very straightforward and self-explanatory measurement and is based on the Jaccard index (a coefficient for similarity for two sets of data)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8BE99-965F-232A-38E2-B7DA006DBC6E}"/>
              </a:ext>
            </a:extLst>
          </p:cNvPr>
          <p:cNvSpPr txBox="1"/>
          <p:nvPr/>
        </p:nvSpPr>
        <p:spPr>
          <a:xfrm>
            <a:off x="0" y="6469368"/>
            <a:ext cx="11117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https://www.superannotate.com/blog/intersection-over-union-for-object-detection</a:t>
            </a:r>
          </a:p>
        </p:txBody>
      </p:sp>
      <p:pic>
        <p:nvPicPr>
          <p:cNvPr id="1026" name="Picture 2" descr="intersection over union formula">
            <a:extLst>
              <a:ext uri="{FF2B5EF4-FFF2-40B4-BE49-F238E27FC236}">
                <a16:creationId xmlns:a16="http://schemas.microsoft.com/office/drawing/2014/main" id="{BB88A399-8669-F1C6-4D8F-B9051DC02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56" y="2446771"/>
            <a:ext cx="7078579" cy="341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33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2F3B-BD81-DCE1-F021-F2453CA8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IoU - An example</a:t>
            </a:r>
          </a:p>
        </p:txBody>
      </p:sp>
      <p:pic>
        <p:nvPicPr>
          <p:cNvPr id="2050" name="Picture 2" descr="Prediction quality based on Intersection Over Union IoU">
            <a:extLst>
              <a:ext uri="{FF2B5EF4-FFF2-40B4-BE49-F238E27FC236}">
                <a16:creationId xmlns:a16="http://schemas.microsoft.com/office/drawing/2014/main" id="{7D3A8311-6174-6725-C4B7-1490E36A9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0" b="13267"/>
          <a:stretch/>
        </p:blipFill>
        <p:spPr bwMode="auto">
          <a:xfrm>
            <a:off x="749405" y="1939176"/>
            <a:ext cx="10693189" cy="33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AE4BF-2071-5F97-BFB2-C75D87A48D25}"/>
              </a:ext>
            </a:extLst>
          </p:cNvPr>
          <p:cNvSpPr txBox="1"/>
          <p:nvPr/>
        </p:nvSpPr>
        <p:spPr>
          <a:xfrm>
            <a:off x="0" y="6492875"/>
            <a:ext cx="10693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>
                <a:latin typeface="Arial" panose="020B0604020202020204" pitchFamily="34" charset="0"/>
                <a:cs typeface="Arial" panose="020B0604020202020204" pitchFamily="34" charset="0"/>
              </a:rPr>
              <a:t>https://learnopencv.com/intersection-over-union-iou-in-object-detection-and-segmentation/</a:t>
            </a:r>
          </a:p>
        </p:txBody>
      </p:sp>
    </p:spTree>
    <p:extLst>
      <p:ext uri="{BB962C8B-B14F-4D97-AF65-F5344CB8AC3E}">
        <p14:creationId xmlns:p14="http://schemas.microsoft.com/office/powerpoint/2010/main" val="1820539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ird segmentation mask for calculation of Intersection Over Union IoU - intersection over union segmentation">
            <a:extLst>
              <a:ext uri="{FF2B5EF4-FFF2-40B4-BE49-F238E27FC236}">
                <a16:creationId xmlns:a16="http://schemas.microsoft.com/office/drawing/2014/main" id="{8E44EE95-1E6F-C983-D512-661230987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1372"/>
            <a:ext cx="12192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BC5AE-BBE5-59CF-63BD-ADDFB8413FF4}"/>
              </a:ext>
            </a:extLst>
          </p:cNvPr>
          <p:cNvSpPr txBox="1"/>
          <p:nvPr/>
        </p:nvSpPr>
        <p:spPr>
          <a:xfrm>
            <a:off x="0" y="6469368"/>
            <a:ext cx="11117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https://www.superannotate.com/blog/intersection-over-union-for-object-detection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584BC1-C7CF-E6A6-3D9F-8F9ACCCA51E7}"/>
              </a:ext>
            </a:extLst>
          </p:cNvPr>
          <p:cNvSpPr txBox="1">
            <a:spLocks/>
          </p:cNvSpPr>
          <p:nvPr/>
        </p:nvSpPr>
        <p:spPr>
          <a:xfrm>
            <a:off x="164431" y="124494"/>
            <a:ext cx="10515600" cy="6455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CH"/>
              <a:t>Intersection Over Union (IoU)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8C322E-8D20-6BAB-C737-E9DEFB7878CD}"/>
                  </a:ext>
                </a:extLst>
              </p:cNvPr>
              <p:cNvSpPr txBox="1"/>
              <p:nvPr/>
            </p:nvSpPr>
            <p:spPr>
              <a:xfrm>
                <a:off x="4601071" y="1214680"/>
                <a:ext cx="2989857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8C322E-8D20-6BAB-C737-E9DEFB787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071" y="1214680"/>
                <a:ext cx="2989857" cy="697627"/>
              </a:xfrm>
              <a:prstGeom prst="rect">
                <a:avLst/>
              </a:prstGeom>
              <a:blipFill>
                <a:blip r:embed="rId3"/>
                <a:stretch>
                  <a:fillRect l="-1695" r="-1695" b="-14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1176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Dr. Umberto Michelucci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, 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15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8A92-71EB-7D41-A456-5943807C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Biggest trick in computer vision and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96376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Diagram&#10;&#10;Description automatically generated">
            <a:extLst>
              <a:ext uri="{FF2B5EF4-FFF2-40B4-BE49-F238E27FC236}">
                <a16:creationId xmlns:a16="http://schemas.microsoft.com/office/drawing/2014/main" id="{412BD2C7-4EC4-5C48-A5DE-3C7C4B645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259" y="1126625"/>
            <a:ext cx="5244080" cy="48412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52F3F7-BCDD-504F-985B-00051C68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59" y="154919"/>
            <a:ext cx="10515600" cy="706930"/>
          </a:xfrm>
        </p:spPr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EC597-9D6C-A14A-A0D8-E80F787F044B}"/>
              </a:ext>
            </a:extLst>
          </p:cNvPr>
          <p:cNvSpPr txBox="1"/>
          <p:nvPr/>
        </p:nvSpPr>
        <p:spPr>
          <a:xfrm>
            <a:off x="378372" y="6395304"/>
            <a:ext cx="1106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Quelle: Michelucci, U. (2019). </a:t>
            </a:r>
            <a:r>
              <a:rPr lang="en-GB" sz="1400" i="1"/>
              <a:t>Advanced applied deep learning: convolutional neural networks and object detection</a:t>
            </a:r>
            <a:r>
              <a:rPr lang="en-GB" sz="1400"/>
              <a:t>. Apress.</a:t>
            </a:r>
            <a:endParaRPr lang="en-CH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D4A11-05DA-F743-B76A-E9B159520EDF}"/>
              </a:ext>
            </a:extLst>
          </p:cNvPr>
          <p:cNvSpPr/>
          <p:nvPr/>
        </p:nvSpPr>
        <p:spPr>
          <a:xfrm>
            <a:off x="3059188" y="1099915"/>
            <a:ext cx="5338578" cy="1159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3A38F-2BF7-734E-994F-C74AF8343F89}"/>
              </a:ext>
            </a:extLst>
          </p:cNvPr>
          <p:cNvSpPr txBox="1"/>
          <p:nvPr/>
        </p:nvSpPr>
        <p:spPr>
          <a:xfrm>
            <a:off x="1849821" y="149515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5D63DD-91EF-B447-8713-BF8AF5C77A8B}"/>
              </a:ext>
            </a:extLst>
          </p:cNvPr>
          <p:cNvSpPr/>
          <p:nvPr/>
        </p:nvSpPr>
        <p:spPr>
          <a:xfrm>
            <a:off x="3059188" y="2259723"/>
            <a:ext cx="5338578" cy="1051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CAB83-3276-2249-ABDC-22637633124C}"/>
              </a:ext>
            </a:extLst>
          </p:cNvPr>
          <p:cNvSpPr txBox="1"/>
          <p:nvPr/>
        </p:nvSpPr>
        <p:spPr>
          <a:xfrm>
            <a:off x="1849821" y="260057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F58714-0577-9842-A9B3-3E0B5827C03B}"/>
              </a:ext>
            </a:extLst>
          </p:cNvPr>
          <p:cNvSpPr/>
          <p:nvPr/>
        </p:nvSpPr>
        <p:spPr>
          <a:xfrm>
            <a:off x="3059188" y="3310758"/>
            <a:ext cx="5338578" cy="1250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11704-0A0A-5840-BEB6-D07A7F054120}"/>
              </a:ext>
            </a:extLst>
          </p:cNvPr>
          <p:cNvSpPr txBox="1"/>
          <p:nvPr/>
        </p:nvSpPr>
        <p:spPr>
          <a:xfrm>
            <a:off x="1849821" y="375145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BFC0C5-49D3-E44F-8746-1116B131B59C}"/>
              </a:ext>
            </a:extLst>
          </p:cNvPr>
          <p:cNvSpPr/>
          <p:nvPr/>
        </p:nvSpPr>
        <p:spPr>
          <a:xfrm>
            <a:off x="3059188" y="4570416"/>
            <a:ext cx="5338578" cy="1397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422CD-666E-4A47-BD1C-819D4B0ED296}"/>
              </a:ext>
            </a:extLst>
          </p:cNvPr>
          <p:cNvSpPr txBox="1"/>
          <p:nvPr/>
        </p:nvSpPr>
        <p:spPr>
          <a:xfrm>
            <a:off x="1849821" y="508468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8DAD5-0C2A-7A4E-AC39-0A116EF5B6F3}"/>
              </a:ext>
            </a:extLst>
          </p:cNvPr>
          <p:cNvSpPr txBox="1"/>
          <p:nvPr/>
        </p:nvSpPr>
        <p:spPr>
          <a:xfrm>
            <a:off x="8755618" y="4211948"/>
            <a:ext cx="3027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this approach, the entire network has to be trained several times (to tune the hyperparameters). This can be slow.</a:t>
            </a:r>
          </a:p>
        </p:txBody>
      </p:sp>
    </p:spTree>
    <p:extLst>
      <p:ext uri="{BB962C8B-B14F-4D97-AF65-F5344CB8AC3E}">
        <p14:creationId xmlns:p14="http://schemas.microsoft.com/office/powerpoint/2010/main" val="21426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04D-6C25-E1B2-13D4-663C4BE0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Vector images in Deep Learni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3E72-3965-9FA8-68A9-DC4883486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Vector images are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 used to train deep learning models but…</a:t>
            </a:r>
          </a:p>
          <a:p>
            <a:pPr marL="0" indent="0">
              <a:buNone/>
            </a:pPr>
            <a:endParaRPr lang="en-CH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They should be used in publications as they can be scaled and appear very sharp when published on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papers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posters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 (typically in A0 format).</a:t>
            </a:r>
          </a:p>
          <a:p>
            <a:pPr marL="0" indent="0">
              <a:buNone/>
            </a:pPr>
            <a:endParaRPr lang="en-CH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Matplotlib can easily 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 in vector formats (EPS, PDF, etc.) any figure you generate (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https://matplotlib.org/stable/api/_as_gen/matplotlib.pyplot.savefig.html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H" sz="2400" b="1" dirty="0">
                <a:latin typeface="Arial" panose="020B0604020202020204" pitchFamily="34" charset="0"/>
                <a:cs typeface="Arial" panose="020B0604020202020204" pitchFamily="34" charset="0"/>
              </a:rPr>
              <a:t>ossible Formats</a:t>
            </a:r>
            <a:r>
              <a:rPr lang="en-CH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u="sng" dirty="0">
                <a:latin typeface="Arial" panose="020B0604020202020204" pitchFamily="34" charset="0"/>
                <a:cs typeface="Arial" panose="020B0604020202020204" pitchFamily="34" charset="0"/>
              </a:rPr>
              <a:t>eps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jpeg, jpg, </a:t>
            </a:r>
            <a:r>
              <a:rPr lang="en-GB" sz="2400" u="sng" dirty="0"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pgf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png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ps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raw,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rgba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svg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u="sng" dirty="0" err="1">
                <a:latin typeface="Arial" panose="020B0604020202020204" pitchFamily="34" charset="0"/>
                <a:cs typeface="Arial" panose="020B0604020202020204" pitchFamily="34" charset="0"/>
              </a:rPr>
              <a:t>svgz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tif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, tiff (underline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vector format)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H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530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F3F7-BCDD-504F-985B-00051C68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59" y="273120"/>
            <a:ext cx="8378958" cy="1067594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make transfer learning more efficient.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EC597-9D6C-A14A-A0D8-E80F787F044B}"/>
              </a:ext>
            </a:extLst>
          </p:cNvPr>
          <p:cNvSpPr txBox="1"/>
          <p:nvPr/>
        </p:nvSpPr>
        <p:spPr>
          <a:xfrm>
            <a:off x="378372" y="6395304"/>
            <a:ext cx="1106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Quelle: Michelucci, U. (2019). </a:t>
            </a:r>
            <a:r>
              <a:rPr lang="en-GB" sz="1400" i="1"/>
              <a:t>Advanced applied deep learning: convolutional neural networks and object detection</a:t>
            </a:r>
            <a:r>
              <a:rPr lang="en-GB" sz="1400"/>
              <a:t>. Apress.</a:t>
            </a:r>
            <a:endParaRPr lang="en-CH" sz="140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884AA90-698F-064A-8E82-E9D56AE9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603177"/>
            <a:ext cx="11531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29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E69B-94CE-2A45-855E-22FFF6A85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24" y="205080"/>
            <a:ext cx="8222885" cy="1043545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few numbers (how to become more efficient)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17" descr="Diagram&#10;&#10;Description automatically generated">
            <a:extLst>
              <a:ext uri="{FF2B5EF4-FFF2-40B4-BE49-F238E27FC236}">
                <a16:creationId xmlns:a16="http://schemas.microsoft.com/office/drawing/2014/main" id="{0A649F2B-11BF-4D46-8D82-36E1C0EAA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119" y="2355728"/>
            <a:ext cx="2674658" cy="24691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CF121B-BBEF-4A48-8C40-CBF8150772B0}"/>
              </a:ext>
            </a:extLst>
          </p:cNvPr>
          <p:cNvSpPr txBox="1"/>
          <p:nvPr/>
        </p:nvSpPr>
        <p:spPr>
          <a:xfrm>
            <a:off x="1357184" y="1663749"/>
            <a:ext cx="267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Approach 1 (Naïve)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EA1FF-E6FF-AC40-932A-3E4BE7867014}"/>
              </a:ext>
            </a:extLst>
          </p:cNvPr>
          <p:cNvSpPr txBox="1"/>
          <p:nvPr/>
        </p:nvSpPr>
        <p:spPr>
          <a:xfrm>
            <a:off x="1088874" y="5147567"/>
            <a:ext cx="30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 EPOCH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4.5 minutes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3E335-B6F7-564D-982D-A45710B3ECD3}"/>
              </a:ext>
            </a:extLst>
          </p:cNvPr>
          <p:cNvSpPr txBox="1"/>
          <p:nvPr/>
        </p:nvSpPr>
        <p:spPr>
          <a:xfrm>
            <a:off x="8069251" y="1663749"/>
            <a:ext cx="267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Approach 2 (Smart)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E8B5-2F16-C149-B9CC-69C0F7121699}"/>
              </a:ext>
            </a:extLst>
          </p:cNvPr>
          <p:cNvSpPr txBox="1"/>
          <p:nvPr/>
        </p:nvSpPr>
        <p:spPr>
          <a:xfrm>
            <a:off x="7482101" y="5147567"/>
            <a:ext cx="30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 EPOCH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6 seconds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1C5AAEA-B5F5-0045-B2B9-8C8999A5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869" y="2510581"/>
            <a:ext cx="4713931" cy="1744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86A0A9-1FF1-1749-B12C-A3B0C030FB64}"/>
              </a:ext>
            </a:extLst>
          </p:cNvPr>
          <p:cNvSpPr txBox="1"/>
          <p:nvPr/>
        </p:nvSpPr>
        <p:spPr>
          <a:xfrm>
            <a:off x="838200" y="5516899"/>
            <a:ext cx="30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100 EPOCH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7.5 hours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DA082-7541-0143-BC8F-CA6C0121AF65}"/>
              </a:ext>
            </a:extLst>
          </p:cNvPr>
          <p:cNvSpPr txBox="1"/>
          <p:nvPr/>
        </p:nvSpPr>
        <p:spPr>
          <a:xfrm>
            <a:off x="7234966" y="5516899"/>
            <a:ext cx="302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100 EPOCH </a:t>
            </a:r>
            <a:r>
              <a:rPr lang="en-CH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10 minutes</a:t>
            </a: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B8607-CD5D-E84C-BB5F-65F38F57A3ED}"/>
              </a:ext>
            </a:extLst>
          </p:cNvPr>
          <p:cNvSpPr txBox="1"/>
          <p:nvPr/>
        </p:nvSpPr>
        <p:spPr>
          <a:xfrm>
            <a:off x="593124" y="6149252"/>
            <a:ext cx="11504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The numbers come from a test with a "dog/cat" image dataset of about 800 MB. All information can be found in Michelucci, U. (2019). Advanced applied deep learning: convolutional neural networks and object detection. </a:t>
            </a:r>
            <a:r>
              <a:rPr lang="en-GB" sz="1600" dirty="0" err="1"/>
              <a:t>Apress</a:t>
            </a:r>
            <a:r>
              <a:rPr lang="en-GB" sz="1600" dirty="0"/>
              <a:t>.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19658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51BD5FF-020E-6686-3810-51F64C7D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3" y="167889"/>
            <a:ext cx="9544050" cy="57054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FD4060F-4BF7-9247-D252-51CE41DC2BF9}"/>
              </a:ext>
            </a:extLst>
          </p:cNvPr>
          <p:cNvSpPr txBox="1"/>
          <p:nvPr/>
        </p:nvSpPr>
        <p:spPr>
          <a:xfrm>
            <a:off x="2636668" y="6178858"/>
            <a:ext cx="5468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Original Paper: </a:t>
            </a:r>
            <a:r>
              <a:rPr lang="de-CH" dirty="0">
                <a:hlinkClick r:id="rId3"/>
              </a:rPr>
              <a:t>https://arxiv.org/pdf/1409.1556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476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C84237-257B-BCC6-62E6-32943387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7" y="508431"/>
            <a:ext cx="9477375" cy="52197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0A061F5-7075-A708-8989-FA28E1DC1119}"/>
              </a:ext>
            </a:extLst>
          </p:cNvPr>
          <p:cNvSpPr txBox="1"/>
          <p:nvPr/>
        </p:nvSpPr>
        <p:spPr>
          <a:xfrm>
            <a:off x="3613212" y="5894773"/>
            <a:ext cx="520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Original Paper: </a:t>
            </a:r>
            <a:r>
              <a:rPr lang="de-CH" dirty="0">
                <a:hlinkClick r:id="rId3"/>
              </a:rPr>
              <a:t>https://arxiv.org/abs/1512.03385</a:t>
            </a:r>
            <a:endParaRPr lang="de-CH" dirty="0"/>
          </a:p>
          <a:p>
            <a:r>
              <a:rPr lang="de-CH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66993F-50F9-9A13-CA5A-ECB0E9F69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67" y="781235"/>
            <a:ext cx="3535446" cy="32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9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B958-6CE8-BEC1-2314-9EA8F0C1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2641186"/>
            <a:ext cx="10515600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Code Discussion</a:t>
            </a:r>
          </a:p>
        </p:txBody>
      </p:sp>
    </p:spTree>
    <p:extLst>
      <p:ext uri="{BB962C8B-B14F-4D97-AF65-F5344CB8AC3E}">
        <p14:creationId xmlns:p14="http://schemas.microsoft.com/office/powerpoint/2010/main" val="4941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CB51-D5D2-A602-16F9-C5DD3B98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Image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A621-ED8E-F271-F4AC-4151C213B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Resolution (relevant for quality)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Dot per inch (DPI) (relevant for printing)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ompression (relevant for storage and quality)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Anti-aliasing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For deep learning normally those features (except </a:t>
            </a:r>
            <a:r>
              <a:rPr lang="en-GB" b="1" i="1" dirty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) are irrelevant.</a:t>
            </a:r>
            <a:endParaRPr lang="en-CH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2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1CA9-DABE-D442-0BC4-853369795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DPI: an explanation</a:t>
            </a:r>
          </a:p>
        </p:txBody>
      </p:sp>
      <p:pic>
        <p:nvPicPr>
          <p:cNvPr id="4098" name="Picture 2" descr="DPI comparison">
            <a:extLst>
              <a:ext uri="{FF2B5EF4-FFF2-40B4-BE49-F238E27FC236}">
                <a16:creationId xmlns:a16="http://schemas.microsoft.com/office/drawing/2014/main" id="{EA68B1C4-FCE8-1A58-22BC-3B6EBECCC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743" y="1997192"/>
            <a:ext cx="7888514" cy="357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EDB78-CBAD-0A8F-1819-3323C7011C4E}"/>
              </a:ext>
            </a:extLst>
          </p:cNvPr>
          <p:cNvSpPr txBox="1"/>
          <p:nvPr/>
        </p:nvSpPr>
        <p:spPr>
          <a:xfrm>
            <a:off x="0" y="6596390"/>
            <a:ext cx="60974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latin typeface="Arial" panose="020B0604020202020204" pitchFamily="34" charset="0"/>
                <a:cs typeface="Arial" panose="020B0604020202020204" pitchFamily="34" charset="0"/>
              </a:rPr>
              <a:t>https://prinfab.com/blog/viewing-distance-and-dpi/</a:t>
            </a:r>
          </a:p>
        </p:txBody>
      </p:sp>
    </p:spTree>
    <p:extLst>
      <p:ext uri="{BB962C8B-B14F-4D97-AF65-F5344CB8AC3E}">
        <p14:creationId xmlns:p14="http://schemas.microsoft.com/office/powerpoint/2010/main" val="4286587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2281-066A-B069-1DBA-96FEB174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>
                <a:latin typeface="Arial" panose="020B0604020202020204" pitchFamily="34" charset="0"/>
                <a:cs typeface="Arial" panose="020B0604020202020204" pitchFamily="34" charset="0"/>
              </a:rPr>
              <a:t>Characteristics of images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7954-E35D-16A1-04D1-17E185960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361" y="1815686"/>
            <a:ext cx="9697278" cy="4351338"/>
          </a:xfrm>
        </p:spPr>
        <p:txBody>
          <a:bodyPr/>
          <a:lstStyle/>
          <a:p>
            <a:r>
              <a:rPr lang="en-CH" i="1" dirty="0">
                <a:latin typeface="Arial" panose="020B0604020202020204" pitchFamily="34" charset="0"/>
                <a:cs typeface="Arial" panose="020B0604020202020204" pitchFamily="34" charset="0"/>
              </a:rPr>
              <a:t>Image size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(storage space)</a:t>
            </a:r>
          </a:p>
          <a:p>
            <a:r>
              <a:rPr lang="en-CH" i="1" dirty="0">
                <a:latin typeface="Arial" panose="020B0604020202020204" pitchFamily="34" charset="0"/>
                <a:cs typeface="Arial" panose="020B0604020202020204" pitchFamily="34" charset="0"/>
              </a:rPr>
              <a:t>Image resolution</a:t>
            </a:r>
          </a:p>
          <a:p>
            <a:r>
              <a:rPr lang="en-CH" i="1" dirty="0">
                <a:latin typeface="Arial" panose="020B0604020202020204" pitchFamily="34" charset="0"/>
                <a:cs typeface="Arial" panose="020B0604020202020204" pitchFamily="34" charset="0"/>
              </a:rPr>
              <a:t>Number of channels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(1 for B&amp;W, 3 for colors in RGB and 4 for CYMK, 4 with transparency)</a:t>
            </a:r>
          </a:p>
          <a:p>
            <a:r>
              <a:rPr lang="en-CH" i="1" dirty="0">
                <a:latin typeface="Arial" panose="020B0604020202020204" pitchFamily="34" charset="0"/>
                <a:cs typeface="Arial" panose="020B0604020202020204" pitchFamily="34" charset="0"/>
              </a:rPr>
              <a:t>Color Depth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(number of bits to describe the color)</a:t>
            </a:r>
          </a:p>
          <a:p>
            <a:r>
              <a:rPr lang="en-CH" i="1" dirty="0">
                <a:latin typeface="Arial" panose="020B0604020202020204" pitchFamily="34" charset="0"/>
                <a:cs typeface="Arial" panose="020B0604020202020204" pitchFamily="34" charset="0"/>
              </a:rPr>
              <a:t>Compression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 (lossless or lossy)</a:t>
            </a:r>
          </a:p>
          <a:p>
            <a:r>
              <a:rPr lang="en-CH" i="1" dirty="0">
                <a:latin typeface="Arial" panose="020B0604020202020204" pitchFamily="34" charset="0"/>
                <a:cs typeface="Arial" panose="020B0604020202020204" pitchFamily="34" charset="0"/>
              </a:rPr>
              <a:t>Specific formats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(way in which the information is stored digitally)</a:t>
            </a:r>
          </a:p>
          <a:p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8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A3B5-2D86-D958-2979-1BEDEFF9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Color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57571-0DE7-621D-ECFC-C1397EC66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Color</a:t>
            </a:r>
            <a:r>
              <a:rPr lang="en-GB" b="1" dirty="0"/>
              <a:t> depth </a:t>
            </a:r>
            <a:r>
              <a:rPr lang="en-GB" dirty="0"/>
              <a:t>also known as bit depth, is either the number of bits used to indicate the </a:t>
            </a:r>
            <a:r>
              <a:rPr lang="en-GB" dirty="0" err="1"/>
              <a:t>color</a:t>
            </a:r>
            <a:r>
              <a:rPr lang="en-GB" dirty="0"/>
              <a:t> of a single pixel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referring to a pixel, the concept can be defined as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bits per pixel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bpp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referring to a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component, the concept can be defined as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bits per component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bits per channel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bits per </a:t>
            </a:r>
            <a:r>
              <a:rPr lang="en-GB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(all three abbreviated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bpc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0417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7683-B99B-77DD-4A0B-9D6736B7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846"/>
            <a:ext cx="8912551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TensorFlow compatible image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D4A0-B7C1-4997-B6E1-BBD78FAB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112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TensorFlow provides Ops to decode and encode JPEG and PNG formats. It results in a uint8 tensor of shape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[height, width, channels]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GIF is understood but results in a uint8 tensor of shape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num_frames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height, width, 3]</a:t>
            </a:r>
          </a:p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You can do all typical operations on images with TF as crop, adjust hue, saturation, resize, etc.</a:t>
            </a:r>
          </a:p>
          <a:p>
            <a:pPr marL="0" indent="0">
              <a:buNone/>
            </a:pP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CH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This is relevant since the datatypes are all Tensors, thus the code is optimized and no convertions are needed.</a:t>
            </a:r>
            <a:endParaRPr lang="en-CH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71C1C-0267-068F-10D3-5AEC35C60050}"/>
              </a:ext>
            </a:extLst>
          </p:cNvPr>
          <p:cNvSpPr txBox="1"/>
          <p:nvPr/>
        </p:nvSpPr>
        <p:spPr>
          <a:xfrm>
            <a:off x="0" y="6492875"/>
            <a:ext cx="10880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100" dirty="0">
                <a:latin typeface="Arial" panose="020B0604020202020204" pitchFamily="34" charset="0"/>
                <a:cs typeface="Arial" panose="020B0604020202020204" pitchFamily="34" charset="0"/>
              </a:rPr>
              <a:t>https://www.tensorflow.org/api_docs/python/tf/image#:~:text=TensorFlow%20provides%20Ops%20to%20decode,(PNG%20also%20supports%20uint16.)</a:t>
            </a:r>
          </a:p>
        </p:txBody>
      </p:sp>
    </p:spTree>
    <p:extLst>
      <p:ext uri="{BB962C8B-B14F-4D97-AF65-F5344CB8AC3E}">
        <p14:creationId xmlns:p14="http://schemas.microsoft.com/office/powerpoint/2010/main" val="16435143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24.8|45.3|17.1|19|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9|1|0.5|2.7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</Words>
  <Application>Microsoft Office PowerPoint</Application>
  <PresentationFormat>Breitbild</PresentationFormat>
  <Paragraphs>147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Courier New</vt:lpstr>
      <vt:lpstr>Franklin Gothic Book</vt:lpstr>
      <vt:lpstr>Wingdings</vt:lpstr>
      <vt:lpstr>Office Theme</vt:lpstr>
      <vt:lpstr>Computer Vision</vt:lpstr>
      <vt:lpstr>Raster and Vector images</vt:lpstr>
      <vt:lpstr>Raster image – an example</vt:lpstr>
      <vt:lpstr>Vector images in Deep Learning Research</vt:lpstr>
      <vt:lpstr>Image features</vt:lpstr>
      <vt:lpstr>DPI: an explanation</vt:lpstr>
      <vt:lpstr>Characteristics of images</vt:lpstr>
      <vt:lpstr>Color Depth</vt:lpstr>
      <vt:lpstr>TensorFlow compatible image formats</vt:lpstr>
      <vt:lpstr>Colors and Resolution in Deep Learning: some notes</vt:lpstr>
      <vt:lpstr>Code Discussion</vt:lpstr>
      <vt:lpstr>Python libraries for image processing</vt:lpstr>
      <vt:lpstr>Computer Vision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Code Discussion</vt:lpstr>
      <vt:lpstr>Computer Vision</vt:lpstr>
      <vt:lpstr>Confusion Matrix (binary classification)</vt:lpstr>
      <vt:lpstr>Summary – confusion matrix</vt:lpstr>
      <vt:lpstr>Note</vt:lpstr>
      <vt:lpstr>Confusion Matrix (Multi-class classification)</vt:lpstr>
      <vt:lpstr>Computer Vision</vt:lpstr>
      <vt:lpstr>Intersection Over Union (IoU)</vt:lpstr>
      <vt:lpstr>IoU - An example</vt:lpstr>
      <vt:lpstr>PowerPoint-Präsentation</vt:lpstr>
      <vt:lpstr>Computer Vision</vt:lpstr>
      <vt:lpstr>Biggest trick in computer vision and deep learning</vt:lpstr>
      <vt:lpstr>Transfer Learning</vt:lpstr>
      <vt:lpstr>We can make transfer learning more efficient.</vt:lpstr>
      <vt:lpstr>A few numbers (how to become more efficient)</vt:lpstr>
      <vt:lpstr>PowerPoint-Präsentation</vt:lpstr>
      <vt:lpstr>PowerPoint-Präsentation</vt:lpstr>
      <vt:lpstr>Code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Michelucci Umberto HSLU I</dc:creator>
  <cp:lastModifiedBy>Zagidullina Aygul HSLU I</cp:lastModifiedBy>
  <cp:revision>80</cp:revision>
  <dcterms:created xsi:type="dcterms:W3CDTF">2023-08-28T05:17:29Z</dcterms:created>
  <dcterms:modified xsi:type="dcterms:W3CDTF">2024-05-23T18:33:22Z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2023-08-28T05:17:43Z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bffdf0f9-6f3f-42d9-a5b4-cb668bacc803</vt:lpwstr>
  </property>
  <property fmtid="{D5CDD505-2E9C-101B-9397-08002B2CF9AE}" pid="8" name="MSIP_Label_e8b0afbd-3cf7-4707-aee4-8dc9d855de29_ContentBits">
    <vt:lpwstr>0</vt:lpwstr>
  </property>
</Properties>
</file>